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73" r:id="rId5"/>
    <p:sldId id="274" r:id="rId6"/>
    <p:sldId id="259" r:id="rId7"/>
    <p:sldId id="260" r:id="rId8"/>
    <p:sldId id="261" r:id="rId9"/>
    <p:sldId id="269" r:id="rId10"/>
    <p:sldId id="262" r:id="rId11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0E2EC-9066-45CC-9999-EBD7B90FCCE6}" type="datetimeFigureOut">
              <a:rPr lang="uk-UA"/>
              <a:pPr>
                <a:defRPr/>
              </a:pPr>
              <a:t>03.07.2012</a:t>
            </a:fld>
            <a:endParaRPr lang="uk-UA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4A207-A537-4946-97C4-1BA4E45EA17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3EBF2-AEF0-4C6F-96CA-919748C5A674}" type="datetimeFigureOut">
              <a:rPr lang="uk-UA"/>
              <a:pPr>
                <a:defRPr/>
              </a:pPr>
              <a:t>03.07.2012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EAD9-5FF2-4F2A-B422-448F470796E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68AAF-BA36-4095-846E-884081086057}" type="datetimeFigureOut">
              <a:rPr lang="uk-UA"/>
              <a:pPr>
                <a:defRPr/>
              </a:pPr>
              <a:t>03.07.2012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6FCC6-7D59-4B90-8A96-107B94380FC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ECA2B-80F4-4751-A756-8B65A256D01D}" type="datetimeFigureOut">
              <a:rPr lang="uk-UA"/>
              <a:pPr>
                <a:defRPr/>
              </a:pPr>
              <a:t>03.07.2012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655DC-104C-4366-9140-0E01FDCCA40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7A7F4-B121-4A0C-AB44-82DE6362F1F2}" type="datetimeFigureOut">
              <a:rPr lang="uk-UA"/>
              <a:pPr>
                <a:defRPr/>
              </a:pPr>
              <a:t>03.07.2012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FBF1-A043-4F10-AF6C-E147A21A8F1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D5C8C-48CC-44E0-95A5-EF8EEFC30438}" type="datetimeFigureOut">
              <a:rPr lang="uk-UA"/>
              <a:pPr>
                <a:defRPr/>
              </a:pPr>
              <a:t>03.07.2012</a:t>
            </a:fld>
            <a:endParaRPr lang="uk-UA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14C39-F459-4014-8862-77594574302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410C1-BD75-47AF-805F-5521675BDC72}" type="datetimeFigureOut">
              <a:rPr lang="uk-UA"/>
              <a:pPr>
                <a:defRPr/>
              </a:pPr>
              <a:t>03.07.2012</a:t>
            </a:fld>
            <a:endParaRPr lang="uk-UA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60EC6-7DB1-435E-BC3F-1D2B1D44FF3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E27E6-FCE6-4A13-BC82-E0CD19605D7A}" type="datetimeFigureOut">
              <a:rPr lang="uk-UA"/>
              <a:pPr>
                <a:defRPr/>
              </a:pPr>
              <a:t>03.07.2012</a:t>
            </a:fld>
            <a:endParaRPr lang="uk-UA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DB33E-5762-4626-8818-BB167C9E363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5099B-81B9-4CDF-BFEA-AD1A1980C7FD}" type="datetimeFigureOut">
              <a:rPr lang="uk-UA"/>
              <a:pPr>
                <a:defRPr/>
              </a:pPr>
              <a:t>03.07.2012</a:t>
            </a:fld>
            <a:endParaRPr lang="uk-UA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36FD2-D7A5-47C1-B402-D5168751258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7DA3D-59EE-42A9-A4D3-09363FA5D721}" type="datetimeFigureOut">
              <a:rPr lang="uk-UA"/>
              <a:pPr>
                <a:defRPr/>
              </a:pPr>
              <a:t>03.07.2012</a:t>
            </a:fld>
            <a:endParaRPr lang="uk-UA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E6502-BCF0-49FB-AC3C-B6D991076FE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8C945-7394-48E9-A323-733C51AEB744}" type="datetimeFigureOut">
              <a:rPr lang="uk-UA"/>
              <a:pPr>
                <a:defRPr/>
              </a:pPr>
              <a:t>03.07.2012</a:t>
            </a:fld>
            <a:endParaRPr lang="uk-UA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03D4A-793A-4FA4-844F-75A8627AD59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22048A-8E81-498C-AF36-EC8C402C1F16}" type="datetimeFigureOut">
              <a:rPr lang="uk-UA"/>
              <a:pPr>
                <a:defRPr/>
              </a:pPr>
              <a:t>03.07.2012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8B31CE-E607-4113-82E4-F542DCDFB72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3" r:id="rId2"/>
    <p:sldLayoutId id="2147483865" r:id="rId3"/>
    <p:sldLayoutId id="2147483862" r:id="rId4"/>
    <p:sldLayoutId id="2147483861" r:id="rId5"/>
    <p:sldLayoutId id="2147483860" r:id="rId6"/>
    <p:sldLayoutId id="2147483859" r:id="rId7"/>
    <p:sldLayoutId id="2147483858" r:id="rId8"/>
    <p:sldLayoutId id="2147483866" r:id="rId9"/>
    <p:sldLayoutId id="2147483857" r:id="rId10"/>
    <p:sldLayoutId id="21474838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286808" cy="2923877"/>
          </a:xfrm>
        </p:spPr>
        <p:txBody>
          <a:bodyPr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dirty="0" smtClean="0">
                <a:ln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Школа радості </a:t>
            </a:r>
            <a:br>
              <a:rPr lang="uk-UA" sz="4400" dirty="0" smtClean="0">
                <a:ln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uk-UA" sz="6000" dirty="0" err="1" smtClean="0">
                <a:ln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“Гармонія”</a:t>
            </a:r>
            <a:r>
              <a:rPr lang="uk-UA" sz="6000" dirty="0" smtClean="0">
                <a:ln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uk-UA" sz="6000" dirty="0" smtClean="0">
                <a:ln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uk-UA" sz="4000" dirty="0" err="1" smtClean="0">
                <a:ln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Жданівська</a:t>
            </a:r>
            <a:r>
              <a:rPr lang="uk-UA" sz="4000" dirty="0" smtClean="0">
                <a:ln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загальноосвітня школа 1 ступеня №4</a:t>
            </a:r>
            <a:endParaRPr lang="uk-UA" sz="2800" dirty="0">
              <a:ln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3314" name="Picture 2" descr="C:\Users\user\Desktop\Школа\100NIKON\DSCN0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429000"/>
            <a:ext cx="4929222" cy="321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643998" cy="5824558"/>
          </a:xfrm>
        </p:spPr>
        <p:txBody>
          <a:bodyPr/>
          <a:lstStyle/>
          <a:p>
            <a:pPr algn="r" eaLnBrk="1" hangingPunct="1">
              <a:buNone/>
            </a:pPr>
            <a:r>
              <a:rPr lang="ru-RU" sz="2800" b="1" dirty="0" smtClean="0"/>
              <a:t>Педагог без </a:t>
            </a:r>
            <a:r>
              <a:rPr lang="ru-RU" sz="2800" b="1" dirty="0" err="1" smtClean="0"/>
              <a:t>любові</a:t>
            </a:r>
            <a:r>
              <a:rPr lang="ru-RU" sz="2800" b="1" dirty="0" smtClean="0"/>
              <a:t> до </a:t>
            </a:r>
            <a:r>
              <a:rPr lang="ru-RU" sz="2800" b="1" dirty="0" err="1" smtClean="0"/>
              <a:t>дитини</a:t>
            </a:r>
            <a:r>
              <a:rPr lang="ru-RU" sz="2800" b="1" dirty="0" smtClean="0"/>
              <a:t> -  </a:t>
            </a:r>
            <a:r>
              <a:rPr lang="ru-RU" sz="2800" b="1" dirty="0" err="1" smtClean="0"/>
              <a:t>це</a:t>
            </a:r>
            <a:r>
              <a:rPr lang="ru-RU" sz="2800" b="1" dirty="0" smtClean="0"/>
              <a:t> все одно, </a:t>
            </a:r>
            <a:r>
              <a:rPr lang="ru-RU" sz="2800" b="1" dirty="0" err="1" smtClean="0"/>
              <a:t>що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співець</a:t>
            </a:r>
            <a:r>
              <a:rPr lang="ru-RU" sz="2800" b="1" dirty="0" smtClean="0"/>
              <a:t> без голосу, </a:t>
            </a:r>
            <a:r>
              <a:rPr lang="ru-RU" sz="2800" b="1" dirty="0" err="1" smtClean="0"/>
              <a:t>музикант</a:t>
            </a:r>
            <a:r>
              <a:rPr lang="ru-RU" sz="2800" b="1" dirty="0" smtClean="0"/>
              <a:t> без слуху, </a:t>
            </a:r>
            <a:r>
              <a:rPr lang="ru-RU" sz="2800" b="1" dirty="0" err="1" smtClean="0"/>
              <a:t>живописець</a:t>
            </a:r>
            <a:r>
              <a:rPr lang="ru-RU" sz="2800" b="1" dirty="0" smtClean="0"/>
              <a:t> без </a:t>
            </a:r>
            <a:r>
              <a:rPr lang="ru-RU" sz="2800" b="1" dirty="0" err="1" smtClean="0"/>
              <a:t>відчуття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кольору</a:t>
            </a:r>
            <a:r>
              <a:rPr lang="ru-RU" sz="2800" b="1" dirty="0" smtClean="0"/>
              <a:t>.</a:t>
            </a:r>
          </a:p>
          <a:p>
            <a:pPr algn="r" eaLnBrk="1" hangingPunct="1"/>
            <a:r>
              <a:rPr lang="ru-RU" sz="2800" b="1" dirty="0" err="1" smtClean="0"/>
              <a:t>В.О.Сухомлинський</a:t>
            </a:r>
            <a:endParaRPr lang="ru-RU" sz="2800" b="1" dirty="0" smtClean="0"/>
          </a:p>
        </p:txBody>
      </p:sp>
      <p:pic>
        <p:nvPicPr>
          <p:cNvPr id="24579" name="Picture 5" descr="Изображение 807"/>
          <p:cNvPicPr>
            <a:picLocks noChangeAspect="1" noChangeArrowheads="1"/>
          </p:cNvPicPr>
          <p:nvPr/>
        </p:nvPicPr>
        <p:blipFill>
          <a:blip r:embed="rId2" cstate="print"/>
          <a:srcRect b="17834"/>
          <a:stretch>
            <a:fillRect/>
          </a:stretch>
        </p:blipFill>
        <p:spPr bwMode="auto">
          <a:xfrm>
            <a:off x="1071538" y="2643182"/>
            <a:ext cx="5166426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500063"/>
          <a:ext cx="8429684" cy="571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9684"/>
              </a:tblGrid>
              <a:tr h="5715040">
                <a:tc>
                  <a:txBody>
                    <a:bodyPr/>
                    <a:lstStyle/>
                    <a:p>
                      <a:pPr algn="r"/>
                      <a:r>
                        <a:rPr lang="uk-UA" sz="2000" dirty="0" smtClean="0"/>
                        <a:t>" Не можна пізнати дитину, не люблячи, </a:t>
                      </a:r>
                      <a:br>
                        <a:rPr lang="uk-UA" sz="2000" dirty="0" smtClean="0"/>
                      </a:br>
                      <a:r>
                        <a:rPr lang="ru-RU" sz="2000" dirty="0" smtClean="0"/>
                        <a:t>                              </a:t>
                      </a:r>
                      <a:r>
                        <a:rPr lang="uk-UA" sz="2000" dirty="0" smtClean="0"/>
                        <a:t>не поважаючи її гідності. Тільки та </a:t>
                      </a:r>
                      <a:r>
                        <a:rPr lang="ru-RU" sz="2000" dirty="0" smtClean="0"/>
                        <a:t>  </a:t>
                      </a:r>
                      <a:r>
                        <a:rPr lang="uk-UA" sz="2000" dirty="0" smtClean="0"/>
                        <a:t/>
                      </a:r>
                      <a:br>
                        <a:rPr lang="uk-UA" sz="2000" dirty="0" smtClean="0"/>
                      </a:br>
                      <a:r>
                        <a:rPr lang="ru-RU" sz="2000" dirty="0" smtClean="0"/>
                        <a:t>                                     </a:t>
                      </a:r>
                      <a:r>
                        <a:rPr lang="uk-UA" sz="2000" dirty="0" smtClean="0"/>
                        <a:t>школа має майбутнє, яка поважає в </a:t>
                      </a:r>
                      <a:br>
                        <a:rPr lang="uk-UA" sz="2000" dirty="0" smtClean="0"/>
                      </a:br>
                      <a:r>
                        <a:rPr lang="ru-RU" sz="2000" dirty="0" smtClean="0"/>
                        <a:t>                                     </a:t>
                      </a:r>
                      <a:r>
                        <a:rPr lang="uk-UA" sz="2000" dirty="0" smtClean="0"/>
                        <a:t>дитині Людину. Учительська професія – </a:t>
                      </a:r>
                      <a:br>
                        <a:rPr lang="uk-UA" sz="2000" dirty="0" smtClean="0"/>
                      </a:br>
                      <a:r>
                        <a:rPr lang="ru-RU" sz="2000" dirty="0" smtClean="0"/>
                        <a:t>                                </a:t>
                      </a:r>
                      <a:r>
                        <a:rPr lang="uk-UA" sz="2000" dirty="0" smtClean="0"/>
                        <a:t>це людинознавство, постійне </a:t>
                      </a:r>
                      <a:br>
                        <a:rPr lang="uk-UA" sz="2000" dirty="0" smtClean="0"/>
                      </a:br>
                      <a:r>
                        <a:rPr lang="ru-RU" sz="2000" dirty="0" smtClean="0"/>
                        <a:t>                                     </a:t>
                      </a:r>
                      <a:r>
                        <a:rPr lang="uk-UA" sz="2000" dirty="0" smtClean="0"/>
                        <a:t>проникнення у складний духовний світ </a:t>
                      </a:r>
                      <a:br>
                        <a:rPr lang="uk-UA" sz="2000" dirty="0" smtClean="0"/>
                      </a:br>
                      <a:r>
                        <a:rPr lang="ru-RU" sz="2000" dirty="0" smtClean="0"/>
                        <a:t>                                     </a:t>
                      </a:r>
                      <a:r>
                        <a:rPr lang="uk-UA" sz="2000" dirty="0" smtClean="0"/>
                        <a:t>людини, яке ніколи не припиняється.</a:t>
                      </a:r>
                      <a:r>
                        <a:rPr lang="ru-RU" sz="2000" dirty="0" smtClean="0"/>
                        <a:t>              </a:t>
                      </a:r>
                      <a:r>
                        <a:rPr lang="uk-UA" sz="2000" dirty="0" smtClean="0"/>
                        <a:t/>
                      </a:r>
                      <a:br>
                        <a:rPr lang="uk-UA" sz="2000" dirty="0" smtClean="0"/>
                      </a:br>
                      <a:r>
                        <a:rPr lang="ru-RU" sz="2000" dirty="0" smtClean="0"/>
                        <a:t>                                     </a:t>
                      </a:r>
                      <a:r>
                        <a:rPr lang="uk-UA" sz="2000" dirty="0" smtClean="0"/>
                        <a:t>Прекрасна риса — повсякчас </a:t>
                      </a:r>
                      <a:br>
                        <a:rPr lang="uk-UA" sz="2000" dirty="0" smtClean="0"/>
                      </a:br>
                      <a:r>
                        <a:rPr lang="en-US" sz="2000" dirty="0" smtClean="0"/>
                        <a:t>                                      </a:t>
                      </a:r>
                      <a:r>
                        <a:rPr lang="uk-UA" sz="2000" dirty="0" smtClean="0"/>
                        <a:t>відкривати в людині нове" - </a:t>
                      </a:r>
                      <a:r>
                        <a:rPr lang="en-US" sz="2000" dirty="0" smtClean="0"/>
                        <a:t>    </a:t>
                      </a:r>
                      <a:r>
                        <a:rPr lang="uk-UA" sz="2000" dirty="0" smtClean="0"/>
                        <a:t/>
                      </a:r>
                      <a:br>
                        <a:rPr lang="uk-UA" sz="2000" dirty="0" smtClean="0"/>
                      </a:br>
                      <a:r>
                        <a:rPr lang="en-US" sz="2000" dirty="0" smtClean="0"/>
                        <a:t>                                                                       </a:t>
                      </a:r>
                      <a:r>
                        <a:rPr lang="uk-UA" sz="2000" dirty="0" smtClean="0"/>
                        <a:t>В.О.Сухомлинський. </a:t>
                      </a:r>
                      <a:endParaRPr lang="ru-RU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DSCN0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928934"/>
            <a:ext cx="4066495" cy="3071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85750"/>
            <a:ext cx="8258175" cy="584041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i="1" dirty="0" smtClean="0"/>
              <a:t>   </a:t>
            </a:r>
            <a:r>
              <a:rPr lang="ru-RU" sz="3600" b="1" i="1" dirty="0" smtClean="0"/>
              <a:t>Кредо </a:t>
            </a:r>
            <a:r>
              <a:rPr lang="ru-RU" sz="3600" b="1" i="1" dirty="0" err="1" smtClean="0"/>
              <a:t>вчителів</a:t>
            </a:r>
            <a:r>
              <a:rPr lang="ru-RU" sz="3600" b="1" i="1" dirty="0" smtClean="0"/>
              <a:t>  </a:t>
            </a:r>
            <a:r>
              <a:rPr lang="ru-RU" sz="3600" b="1" i="1" dirty="0" err="1" smtClean="0"/>
              <a:t>школи</a:t>
            </a:r>
            <a:r>
              <a:rPr lang="ru-RU" sz="3600" b="1" i="1" dirty="0" smtClean="0"/>
              <a:t>:</a:t>
            </a:r>
            <a:endParaRPr lang="uk-UA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333375"/>
            <a:ext cx="82296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краще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дітям!” – </a:t>
            </a:r>
            <a:r>
              <a:rPr kumimoji="0" lang="uk-U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пам”ятаєм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 всьому кращому </a:t>
            </a:r>
            <a:r>
              <a:rPr kumimoji="0" lang="uk-U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сприяєм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Щоб діти в радості були</a:t>
            </a: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 у містах, і у селі.</a:t>
            </a:r>
          </a:p>
          <a:p>
            <a:pPr marL="273050" marR="0" lvl="0" indent="-27305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Анатолій Кравченко</a:t>
            </a:r>
          </a:p>
          <a:p>
            <a:pPr marL="273050" marR="0" lvl="0" indent="-27305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 descr="Лучшее детям"/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/>
          <a:stretch>
            <a:fillRect/>
          </a:stretch>
        </p:blipFill>
        <p:spPr bwMode="auto">
          <a:xfrm>
            <a:off x="1643042" y="3571876"/>
            <a:ext cx="5643602" cy="2918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6357982"/>
          </a:xfrm>
        </p:spPr>
        <p:txBody>
          <a:bodyPr/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uk-UA" sz="4800" b="1" dirty="0" smtClean="0">
                <a:solidFill>
                  <a:schemeClr val="bg1"/>
                </a:solidFill>
                <a:latin typeface="Times New Roman" pitchFamily="18" charset="0"/>
              </a:rPr>
              <a:t>Школа радості </a:t>
            </a:r>
            <a:r>
              <a:rPr lang="uk-UA" sz="4800" b="1" dirty="0" err="1" smtClean="0">
                <a:solidFill>
                  <a:schemeClr val="bg1"/>
                </a:solidFill>
                <a:latin typeface="Times New Roman" pitchFamily="18" charset="0"/>
              </a:rPr>
              <a:t>“Гармонія”</a:t>
            </a:r>
            <a:endParaRPr lang="uk-UA" sz="48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lang="uk-UA" sz="2800" b="1" dirty="0" smtClean="0">
                <a:latin typeface="Times New Roman" pitchFamily="18" charset="0"/>
              </a:rPr>
              <a:t>Г    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</a:rPr>
              <a:t>-          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</a:rPr>
              <a:t>гуманізм</a:t>
            </a:r>
            <a:br>
              <a:rPr lang="uk-UA" sz="24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</a:rPr>
              <a:t>А    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</a:rPr>
              <a:t>-         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</a:rPr>
              <a:t>абетка життя</a:t>
            </a:r>
            <a:br>
              <a:rPr lang="uk-UA" sz="24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</a:rPr>
              <a:t>Р    -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</a:rPr>
              <a:t>          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</a:rPr>
              <a:t>розвиток</a:t>
            </a:r>
            <a:br>
              <a:rPr lang="uk-UA" sz="24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</a:rPr>
              <a:t>М   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</a:rPr>
              <a:t>-        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</a:rPr>
              <a:t>мистецтво</a:t>
            </a:r>
            <a:br>
              <a:rPr lang="uk-UA" sz="24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</a:rPr>
              <a:t>О   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</a:rPr>
              <a:t>-          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</a:rPr>
              <a:t>освіта</a:t>
            </a:r>
            <a:br>
              <a:rPr lang="uk-UA" sz="24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</a:rPr>
              <a:t>Н   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</a:rPr>
              <a:t>-          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</a:rPr>
              <a:t>наука</a:t>
            </a:r>
            <a:br>
              <a:rPr lang="uk-UA" sz="24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</a:rPr>
              <a:t> І   -         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</a:rPr>
              <a:t>індивідуальність</a:t>
            </a:r>
            <a:br>
              <a:rPr lang="uk-UA" sz="24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</a:rPr>
              <a:t>Я   -  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</a:rPr>
              <a:t>        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</a:rPr>
              <a:t>Я-особистість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endParaRPr lang="uk-UA" b="1" dirty="0" smtClean="0"/>
          </a:p>
        </p:txBody>
      </p:sp>
      <p:pic>
        <p:nvPicPr>
          <p:cNvPr id="24577" name="Picture 1" descr="E:\DCIM\101NIKON\DSCN1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00240"/>
            <a:ext cx="4069271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357188"/>
            <a:ext cx="8229600" cy="350044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rgbClr val="000000"/>
                </a:solidFill>
                <a:latin typeface="Times New Roman" pitchFamily="18" charset="0"/>
              </a:rPr>
              <a:t>Школа радості «Гармонія» - це школа</a:t>
            </a:r>
            <a:r>
              <a:rPr lang="uk-UA" sz="3600" b="1" i="1" dirty="0" smtClean="0">
                <a:solidFill>
                  <a:srgbClr val="000000"/>
                </a:solidFill>
                <a:latin typeface="Times New Roman" pitchFamily="18" charset="0"/>
              </a:rPr>
              <a:t>, в якій педагоги допомагають в розкритті особистої орієнтації дитини, його творчих здібностей, його місця в світі і самого світу як світу Світла, Добра і Краси. </a:t>
            </a:r>
            <a:endParaRPr lang="uk-UA" sz="3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3553" name="Picture 1" descr="C:\Users\user\Desktop\ФЛЕШКА\Л\DSCN0263.JPG"/>
          <p:cNvPicPr>
            <a:picLocks noChangeAspect="1" noChangeArrowheads="1"/>
          </p:cNvPicPr>
          <p:nvPr/>
        </p:nvPicPr>
        <p:blipFill>
          <a:blip r:embed="rId2" cstate="print"/>
          <a:srcRect l="13433" b="-1"/>
          <a:stretch>
            <a:fillRect/>
          </a:stretch>
        </p:blipFill>
        <p:spPr bwMode="auto">
          <a:xfrm>
            <a:off x="2500298" y="3857628"/>
            <a:ext cx="4500594" cy="28193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Прямоугольник 6"/>
          <p:cNvSpPr>
            <a:spLocks noChangeArrowheads="1"/>
          </p:cNvSpPr>
          <p:nvPr/>
        </p:nvSpPr>
        <p:spPr bwMode="auto">
          <a:xfrm>
            <a:off x="500034" y="357166"/>
            <a:ext cx="8286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uk-UA" sz="2800" dirty="0">
              <a:latin typeface="Constantia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357322"/>
          </a:xfrm>
        </p:spPr>
        <p:txBody>
          <a:bodyPr/>
          <a:lstStyle/>
          <a:p>
            <a:pPr algn="ctr" eaLnBrk="1" hangingPunct="1"/>
            <a:r>
              <a:rPr lang="uk-UA" sz="11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1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</a:rPr>
              <a:t>Школа радості  «Гармонія» - освітня установа повного робочого дня.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uk-UA" sz="2400" b="1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10" y="1397000"/>
          <a:ext cx="7929618" cy="5246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9618"/>
              </a:tblGrid>
              <a:tr h="524671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початок дня   - </a:t>
                      </a:r>
                      <a:r>
                        <a:rPr lang="uk-UA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традиційна ранкова лінійка;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після першого уроку по черзі в кожному класі проводиться лікувальна фізкультура під керівництвом фахівця;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lang="uk-UA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після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втор</a:t>
                      </a:r>
                      <a:r>
                        <a:rPr lang="uk-UA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го</a:t>
                      </a:r>
                      <a:r>
                        <a:rPr lang="uk-UA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уроку - велика перерва (45 хвилин). Це час для сніданку, веселого спілкування і прогулянки;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друга половина дня - це зустріч з світом прекрасного. У цей час діти займаються музикою, образотворчим мистецтвом, ліпленням, моделюванням, театральним мистецтвом, ритмікою. Педагоги залучають дітей до творчої діяльності, в якій вони пробують себе як художники і музиканти, скульптори і співаки, актори і танцюристи. </a:t>
                      </a:r>
                      <a:endParaRPr lang="en-US" sz="18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uk-UA" sz="18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uk-UA" sz="18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4" descr="Изображение 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286256"/>
            <a:ext cx="4143404" cy="24288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85720" y="214290"/>
            <a:ext cx="8515352" cy="618172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Творча діяльність дітей не обмежується рамками уроків. Фантазувати і творити вони продовжують і в позаурочний час. Середовище, в якому знаходиться дитина, чекає його творів, радується їм, допомагає в створенні нових.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Велику роль в осмисленні понять «добро», «зло», «совість» грають уроки музики, оскільки музика впливає на емоційну, духовну сферу дитини, робить його здатним тонше і глибше відчувати, співпереживати.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Школа радості «Гармонія</a:t>
            </a: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- це одна велика сім'я, </a:t>
            </a:r>
            <a:endParaRPr lang="uk-UA" sz="15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кожен потрібен і дорогий. </a:t>
            </a:r>
            <a:endParaRPr lang="uk-UA" sz="15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Дорослі </a:t>
            </a: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 діти разом беруть </a:t>
            </a: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участь </a:t>
            </a: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святах: </a:t>
            </a:r>
            <a:endParaRPr lang="uk-UA" sz="15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народних </a:t>
            </a: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календарних, православних і </a:t>
            </a: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тих</a:t>
            </a: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uk-UA" sz="15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придумують </a:t>
            </a: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самі,дія </a:t>
            </a: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свята - це кульмінація, </a:t>
            </a:r>
            <a:endParaRPr lang="uk-UA" sz="15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якій </a:t>
            </a: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передує довгий і захоплюючий період підготовки. </a:t>
            </a:r>
            <a:endParaRPr lang="uk-UA" sz="15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Колективна </a:t>
            </a: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розробка сценарію, розподіл ролей, </a:t>
            </a:r>
            <a:endParaRPr lang="uk-UA" sz="15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розучування </a:t>
            </a: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їх, </a:t>
            </a: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підготовка </a:t>
            </a: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костюмів, репетиції, </a:t>
            </a:r>
            <a:endParaRPr lang="uk-UA" sz="15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оформлення </a:t>
            </a: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сцени, запрошення </a:t>
            </a: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гостей </a:t>
            </a: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все це благотворно </a:t>
            </a: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впливає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об'єднання колективу, </a:t>
            </a: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якому діти відчувають себе нарівні з дорослими.</a:t>
            </a:r>
          </a:p>
          <a:p>
            <a:endParaRPr lang="uk-UA" dirty="0"/>
          </a:p>
        </p:txBody>
      </p:sp>
      <p:pic>
        <p:nvPicPr>
          <p:cNvPr id="6" name="Picture 3" descr="Изображение 044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6500826" y="2428869"/>
            <a:ext cx="2349491" cy="3500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15380" cy="6175398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Середовище життєдіяльності вихованців </a:t>
            </a:r>
            <a:r>
              <a:rPr lang="uk-UA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школи радості </a:t>
            </a:r>
            <a:r>
              <a:rPr lang="uk-UA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“Гармонія</a:t>
            </a:r>
            <a:r>
              <a:rPr lang="uk-UA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”</a:t>
            </a:r>
            <a:endParaRPr lang="uk-UA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b="1" dirty="0"/>
          </a:p>
        </p:txBody>
      </p:sp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900113" y="765175"/>
            <a:ext cx="1295400" cy="25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000">
                <a:solidFill>
                  <a:srgbClr val="000000"/>
                </a:solidFill>
              </a:rPr>
              <a:t>Д/с “Струмочок”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6" name="Text Box 49"/>
          <p:cNvSpPr txBox="1">
            <a:spLocks noChangeArrowheads="1"/>
          </p:cNvSpPr>
          <p:nvPr/>
        </p:nvSpPr>
        <p:spPr bwMode="auto">
          <a:xfrm>
            <a:off x="2197100" y="765175"/>
            <a:ext cx="1295400" cy="25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000">
                <a:solidFill>
                  <a:srgbClr val="000000"/>
                </a:solidFill>
              </a:rPr>
              <a:t>Д/с “Капітошка”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3492500" y="765175"/>
            <a:ext cx="1293813" cy="25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000">
                <a:solidFill>
                  <a:srgbClr val="000000"/>
                </a:solidFill>
              </a:rPr>
              <a:t>Д/с “Жаринка”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4787900" y="765175"/>
            <a:ext cx="1079500" cy="25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000">
                <a:solidFill>
                  <a:srgbClr val="000000"/>
                </a:solidFill>
              </a:rPr>
              <a:t>ЗОШ №1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9" name="Text Box 52"/>
          <p:cNvSpPr txBox="1">
            <a:spLocks noChangeArrowheads="1"/>
          </p:cNvSpPr>
          <p:nvPr/>
        </p:nvSpPr>
        <p:spPr bwMode="auto">
          <a:xfrm>
            <a:off x="5868988" y="765175"/>
            <a:ext cx="1079500" cy="25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000">
                <a:solidFill>
                  <a:srgbClr val="000000"/>
                </a:solidFill>
              </a:rPr>
              <a:t>ЗОШ №2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6948488" y="765175"/>
            <a:ext cx="1079500" cy="25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000">
                <a:solidFill>
                  <a:srgbClr val="000000"/>
                </a:solidFill>
              </a:rPr>
              <a:t>ЗОШ №4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11" name="Text Box 54"/>
          <p:cNvSpPr txBox="1">
            <a:spLocks noChangeArrowheads="1"/>
          </p:cNvSpPr>
          <p:nvPr/>
        </p:nvSpPr>
        <p:spPr bwMode="auto">
          <a:xfrm rot="16200000">
            <a:off x="-1781968" y="3445669"/>
            <a:ext cx="5040312" cy="25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000">
                <a:solidFill>
                  <a:srgbClr val="000000"/>
                </a:solidFill>
              </a:rPr>
              <a:t>Клуб “Сім’я”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12" name="Text Box 55"/>
          <p:cNvSpPr txBox="1">
            <a:spLocks noChangeArrowheads="1"/>
          </p:cNvSpPr>
          <p:nvPr/>
        </p:nvSpPr>
        <p:spPr bwMode="auto">
          <a:xfrm>
            <a:off x="2357422" y="6072206"/>
            <a:ext cx="1439862" cy="360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uk-UA" sz="1000">
                <a:solidFill>
                  <a:srgbClr val="000000"/>
                </a:solidFill>
              </a:rPr>
              <a:t>Школа мистецтв</a:t>
            </a:r>
          </a:p>
          <a:p>
            <a:pPr algn="ctr">
              <a:spcBef>
                <a:spcPct val="50000"/>
              </a:spcBef>
            </a:pP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13" name="Text Box 56"/>
          <p:cNvSpPr txBox="1">
            <a:spLocks noChangeArrowheads="1"/>
          </p:cNvSpPr>
          <p:nvPr/>
        </p:nvSpPr>
        <p:spPr bwMode="auto">
          <a:xfrm>
            <a:off x="3851275" y="6092825"/>
            <a:ext cx="1439863" cy="360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uk-UA" sz="1000">
                <a:solidFill>
                  <a:srgbClr val="000000"/>
                </a:solidFill>
              </a:rPr>
              <a:t>Танцювальні колективи міста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5292725" y="6092825"/>
            <a:ext cx="1511300" cy="360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uk-UA" sz="1000">
                <a:solidFill>
                  <a:srgbClr val="000000"/>
                </a:solidFill>
              </a:rPr>
              <a:t>Міський центр “Спорт для всіх”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15" name="Text Box 58"/>
          <p:cNvSpPr txBox="1">
            <a:spLocks noChangeArrowheads="1"/>
          </p:cNvSpPr>
          <p:nvPr/>
        </p:nvSpPr>
        <p:spPr bwMode="auto">
          <a:xfrm>
            <a:off x="6804025" y="6092825"/>
            <a:ext cx="1223963" cy="360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uk-UA" sz="1000">
                <a:solidFill>
                  <a:srgbClr val="000000"/>
                </a:solidFill>
              </a:rPr>
              <a:t>Драмгурток “Надія”</a:t>
            </a:r>
          </a:p>
          <a:p>
            <a:pPr algn="ctr">
              <a:spcBef>
                <a:spcPct val="50000"/>
              </a:spcBef>
            </a:pP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900113" y="6092825"/>
            <a:ext cx="1511300" cy="360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uk-UA" sz="1000">
                <a:solidFill>
                  <a:srgbClr val="000000"/>
                </a:solidFill>
              </a:rPr>
              <a:t>Центр туризму і краєзнавства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17" name="Text Box 61"/>
          <p:cNvSpPr txBox="1">
            <a:spLocks noChangeArrowheads="1"/>
          </p:cNvSpPr>
          <p:nvPr/>
        </p:nvSpPr>
        <p:spPr bwMode="auto">
          <a:xfrm rot="5400000">
            <a:off x="7866062" y="1250951"/>
            <a:ext cx="936625" cy="539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uk-UA" sz="1000">
                <a:solidFill>
                  <a:srgbClr val="000000"/>
                </a:solidFill>
              </a:rPr>
              <a:t>ЦКіД “Жовтень”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18" name="Text Box 62"/>
          <p:cNvSpPr txBox="1">
            <a:spLocks noChangeArrowheads="1"/>
          </p:cNvSpPr>
          <p:nvPr/>
        </p:nvSpPr>
        <p:spPr bwMode="auto">
          <a:xfrm rot="5400000">
            <a:off x="7732712" y="2295526"/>
            <a:ext cx="1152525" cy="539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uk-UA" sz="1000">
                <a:solidFill>
                  <a:srgbClr val="000000"/>
                </a:solidFill>
              </a:rPr>
              <a:t>Музей бойової слави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19" name="Text Box 63"/>
          <p:cNvSpPr txBox="1">
            <a:spLocks noChangeArrowheads="1"/>
          </p:cNvSpPr>
          <p:nvPr/>
        </p:nvSpPr>
        <p:spPr bwMode="auto">
          <a:xfrm rot="5400000">
            <a:off x="7877175" y="4454525"/>
            <a:ext cx="863600" cy="539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uk-UA" sz="1000">
                <a:solidFill>
                  <a:srgbClr val="000000"/>
                </a:solidFill>
              </a:rPr>
              <a:t>Парк ветеранів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20" name="Text Box 64"/>
          <p:cNvSpPr txBox="1">
            <a:spLocks noChangeArrowheads="1"/>
          </p:cNvSpPr>
          <p:nvPr/>
        </p:nvSpPr>
        <p:spPr bwMode="auto">
          <a:xfrm rot="5400000">
            <a:off x="7849394" y="5355432"/>
            <a:ext cx="935037" cy="539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uk-UA" sz="1000">
                <a:solidFill>
                  <a:srgbClr val="000000"/>
                </a:solidFill>
              </a:rPr>
              <a:t>Гром. організації міста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21" name="Text Box 65"/>
          <p:cNvSpPr txBox="1">
            <a:spLocks noChangeArrowheads="1"/>
          </p:cNvSpPr>
          <p:nvPr/>
        </p:nvSpPr>
        <p:spPr bwMode="auto">
          <a:xfrm rot="5400000">
            <a:off x="7732712" y="3448051"/>
            <a:ext cx="1152525" cy="539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uk-UA" sz="1000">
                <a:solidFill>
                  <a:srgbClr val="000000"/>
                </a:solidFill>
              </a:rPr>
              <a:t>Шкільні музеї “До джерел”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22" name="Text Box 66"/>
          <p:cNvSpPr txBox="1">
            <a:spLocks noChangeArrowheads="1"/>
          </p:cNvSpPr>
          <p:nvPr/>
        </p:nvSpPr>
        <p:spPr bwMode="auto">
          <a:xfrm>
            <a:off x="2987675" y="1052513"/>
            <a:ext cx="2663825" cy="25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000">
                <a:solidFill>
                  <a:srgbClr val="000000"/>
                </a:solidFill>
              </a:rPr>
              <a:t>Міжособистісні відносини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23" name="Text Box 67"/>
          <p:cNvSpPr txBox="1">
            <a:spLocks noChangeArrowheads="1"/>
          </p:cNvSpPr>
          <p:nvPr/>
        </p:nvSpPr>
        <p:spPr bwMode="auto">
          <a:xfrm>
            <a:off x="1403350" y="1446213"/>
            <a:ext cx="936625" cy="25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000">
                <a:solidFill>
                  <a:srgbClr val="000000"/>
                </a:solidFill>
              </a:rPr>
              <a:t>Мета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24" name="Text Box 68"/>
          <p:cNvSpPr txBox="1">
            <a:spLocks noChangeArrowheads="1"/>
          </p:cNvSpPr>
          <p:nvPr/>
        </p:nvSpPr>
        <p:spPr bwMode="auto">
          <a:xfrm>
            <a:off x="1403350" y="1733550"/>
            <a:ext cx="936625" cy="25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000">
                <a:solidFill>
                  <a:srgbClr val="000000"/>
                </a:solidFill>
              </a:rPr>
              <a:t>Задачі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25" name="Text Box 69"/>
          <p:cNvSpPr txBox="1">
            <a:spLocks noChangeArrowheads="1"/>
          </p:cNvSpPr>
          <p:nvPr/>
        </p:nvSpPr>
        <p:spPr bwMode="auto">
          <a:xfrm>
            <a:off x="1403350" y="2022475"/>
            <a:ext cx="936625" cy="25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000">
                <a:solidFill>
                  <a:srgbClr val="000000"/>
                </a:solidFill>
              </a:rPr>
              <a:t>Зміст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26" name="Text Box 70"/>
          <p:cNvSpPr txBox="1">
            <a:spLocks noChangeArrowheads="1"/>
          </p:cNvSpPr>
          <p:nvPr/>
        </p:nvSpPr>
        <p:spPr bwMode="auto">
          <a:xfrm>
            <a:off x="1403350" y="2309813"/>
            <a:ext cx="936625" cy="25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000">
                <a:solidFill>
                  <a:srgbClr val="000000"/>
                </a:solidFill>
              </a:rPr>
              <a:t>Засоби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27" name="Text Box 71"/>
          <p:cNvSpPr txBox="1">
            <a:spLocks noChangeArrowheads="1"/>
          </p:cNvSpPr>
          <p:nvPr/>
        </p:nvSpPr>
        <p:spPr bwMode="auto">
          <a:xfrm>
            <a:off x="1403350" y="2598738"/>
            <a:ext cx="936625" cy="25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000">
                <a:solidFill>
                  <a:srgbClr val="000000"/>
                </a:solidFill>
              </a:rPr>
              <a:t>Форми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28" name="Text Box 72"/>
          <p:cNvSpPr txBox="1">
            <a:spLocks noChangeArrowheads="1"/>
          </p:cNvSpPr>
          <p:nvPr/>
        </p:nvSpPr>
        <p:spPr bwMode="auto">
          <a:xfrm>
            <a:off x="6299200" y="2382838"/>
            <a:ext cx="936625" cy="25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000">
                <a:solidFill>
                  <a:srgbClr val="000000"/>
                </a:solidFill>
              </a:rPr>
              <a:t>Методист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29" name="Text Box 73"/>
          <p:cNvSpPr txBox="1">
            <a:spLocks noChangeArrowheads="1"/>
          </p:cNvSpPr>
          <p:nvPr/>
        </p:nvSpPr>
        <p:spPr bwMode="auto">
          <a:xfrm>
            <a:off x="6299200" y="2095500"/>
            <a:ext cx="936625" cy="25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000">
                <a:solidFill>
                  <a:srgbClr val="000000"/>
                </a:solidFill>
              </a:rPr>
              <a:t>Логопед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30" name="Text Box 74"/>
          <p:cNvSpPr txBox="1">
            <a:spLocks noChangeArrowheads="1"/>
          </p:cNvSpPr>
          <p:nvPr/>
        </p:nvSpPr>
        <p:spPr bwMode="auto">
          <a:xfrm>
            <a:off x="6299200" y="1806575"/>
            <a:ext cx="936625" cy="25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000">
                <a:solidFill>
                  <a:srgbClr val="000000"/>
                </a:solidFill>
              </a:rPr>
              <a:t>Соціолог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31" name="Text Box 75"/>
          <p:cNvSpPr txBox="1">
            <a:spLocks noChangeArrowheads="1"/>
          </p:cNvSpPr>
          <p:nvPr/>
        </p:nvSpPr>
        <p:spPr bwMode="auto">
          <a:xfrm>
            <a:off x="6299200" y="1519238"/>
            <a:ext cx="936625" cy="25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000">
                <a:solidFill>
                  <a:srgbClr val="000000"/>
                </a:solidFill>
              </a:rPr>
              <a:t>Психолог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32" name="Text Box 76"/>
          <p:cNvSpPr txBox="1">
            <a:spLocks noChangeArrowheads="1"/>
          </p:cNvSpPr>
          <p:nvPr/>
        </p:nvSpPr>
        <p:spPr bwMode="auto">
          <a:xfrm>
            <a:off x="2987675" y="2959100"/>
            <a:ext cx="2663825" cy="25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000">
                <a:solidFill>
                  <a:srgbClr val="000000"/>
                </a:solidFill>
              </a:rPr>
              <a:t>Система додаткових послуг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33" name="Text Box 77"/>
          <p:cNvSpPr txBox="1">
            <a:spLocks noChangeArrowheads="1"/>
          </p:cNvSpPr>
          <p:nvPr/>
        </p:nvSpPr>
        <p:spPr bwMode="auto">
          <a:xfrm rot="10800000">
            <a:off x="2987675" y="1412875"/>
            <a:ext cx="504825" cy="1439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eaVert"/>
          <a:lstStyle/>
          <a:p>
            <a:pPr algn="ctr">
              <a:spcBef>
                <a:spcPct val="50000"/>
              </a:spcBef>
            </a:pPr>
            <a:r>
              <a:rPr lang="uk-UA" sz="1000" dirty="0" err="1">
                <a:solidFill>
                  <a:srgbClr val="000000"/>
                </a:solidFill>
              </a:rPr>
              <a:t>Організованенавчання</a:t>
            </a:r>
            <a:r>
              <a:rPr lang="uk-UA" sz="1000" dirty="0">
                <a:solidFill>
                  <a:srgbClr val="000000"/>
                </a:solidFill>
              </a:rPr>
              <a:t> і виховання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34" name="Group 81"/>
          <p:cNvGrpSpPr>
            <a:grpSpLocks/>
          </p:cNvGrpSpPr>
          <p:nvPr/>
        </p:nvGrpSpPr>
        <p:grpSpPr bwMode="auto">
          <a:xfrm>
            <a:off x="3851275" y="1628775"/>
            <a:ext cx="1008063" cy="863600"/>
            <a:chOff x="2426" y="1026"/>
            <a:chExt cx="635" cy="544"/>
          </a:xfrm>
        </p:grpSpPr>
        <p:sp>
          <p:nvSpPr>
            <p:cNvPr id="35" name="Oval 79"/>
            <p:cNvSpPr>
              <a:spLocks noChangeArrowheads="1"/>
            </p:cNvSpPr>
            <p:nvPr/>
          </p:nvSpPr>
          <p:spPr bwMode="auto">
            <a:xfrm>
              <a:off x="2426" y="1026"/>
              <a:ext cx="635" cy="5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6" name="Text Box 80"/>
            <p:cNvSpPr txBox="1">
              <a:spLocks noChangeArrowheads="1"/>
            </p:cNvSpPr>
            <p:nvPr/>
          </p:nvSpPr>
          <p:spPr bwMode="auto">
            <a:xfrm>
              <a:off x="2472" y="1171"/>
              <a:ext cx="5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1400">
                  <a:solidFill>
                    <a:srgbClr val="000000"/>
                  </a:solidFill>
                </a:rPr>
                <a:t>Дитина</a:t>
              </a:r>
              <a:endParaRPr lang="ru-RU" sz="1400">
                <a:solidFill>
                  <a:srgbClr val="000000"/>
                </a:solidFill>
              </a:endParaRPr>
            </a:p>
          </p:txBody>
        </p:sp>
      </p:grpSp>
      <p:sp>
        <p:nvSpPr>
          <p:cNvPr id="37" name="Text Box 82"/>
          <p:cNvSpPr txBox="1">
            <a:spLocks noChangeArrowheads="1"/>
          </p:cNvSpPr>
          <p:nvPr/>
        </p:nvSpPr>
        <p:spPr bwMode="auto">
          <a:xfrm>
            <a:off x="5286380" y="1500174"/>
            <a:ext cx="360363" cy="1439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eaVert"/>
          <a:lstStyle/>
          <a:p>
            <a:pPr algn="ctr">
              <a:spcBef>
                <a:spcPct val="50000"/>
              </a:spcBef>
            </a:pPr>
            <a:r>
              <a:rPr lang="uk-UA" sz="1000">
                <a:solidFill>
                  <a:srgbClr val="000000"/>
                </a:solidFill>
              </a:rPr>
              <a:t>Служба допомоги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38" name="Line 83"/>
          <p:cNvSpPr>
            <a:spLocks noChangeShapeType="1"/>
          </p:cNvSpPr>
          <p:nvPr/>
        </p:nvSpPr>
        <p:spPr bwMode="auto">
          <a:xfrm flipV="1">
            <a:off x="4356100" y="2492375"/>
            <a:ext cx="0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39" name="Line 84"/>
          <p:cNvSpPr>
            <a:spLocks noChangeShapeType="1"/>
          </p:cNvSpPr>
          <p:nvPr/>
        </p:nvSpPr>
        <p:spPr bwMode="auto">
          <a:xfrm>
            <a:off x="3492500" y="2060575"/>
            <a:ext cx="358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40" name="Line 85"/>
          <p:cNvSpPr>
            <a:spLocks noChangeShapeType="1"/>
          </p:cNvSpPr>
          <p:nvPr/>
        </p:nvSpPr>
        <p:spPr bwMode="auto">
          <a:xfrm flipH="1">
            <a:off x="4859338" y="2060575"/>
            <a:ext cx="4333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41" name="Line 86"/>
          <p:cNvSpPr>
            <a:spLocks noChangeShapeType="1"/>
          </p:cNvSpPr>
          <p:nvPr/>
        </p:nvSpPr>
        <p:spPr bwMode="auto">
          <a:xfrm>
            <a:off x="4356100" y="1341438"/>
            <a:ext cx="0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42" name="Line 87"/>
          <p:cNvSpPr>
            <a:spLocks noChangeShapeType="1"/>
          </p:cNvSpPr>
          <p:nvPr/>
        </p:nvSpPr>
        <p:spPr bwMode="auto">
          <a:xfrm>
            <a:off x="2339975" y="1557338"/>
            <a:ext cx="287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43" name="Line 88"/>
          <p:cNvSpPr>
            <a:spLocks noChangeShapeType="1"/>
          </p:cNvSpPr>
          <p:nvPr/>
        </p:nvSpPr>
        <p:spPr bwMode="auto">
          <a:xfrm>
            <a:off x="2339975" y="1844675"/>
            <a:ext cx="287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44" name="Line 89"/>
          <p:cNvSpPr>
            <a:spLocks noChangeShapeType="1"/>
          </p:cNvSpPr>
          <p:nvPr/>
        </p:nvSpPr>
        <p:spPr bwMode="auto">
          <a:xfrm>
            <a:off x="2339975" y="2133600"/>
            <a:ext cx="287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45" name="Line 90"/>
          <p:cNvSpPr>
            <a:spLocks noChangeShapeType="1"/>
          </p:cNvSpPr>
          <p:nvPr/>
        </p:nvSpPr>
        <p:spPr bwMode="auto">
          <a:xfrm>
            <a:off x="2339975" y="2420938"/>
            <a:ext cx="287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46" name="Line 91"/>
          <p:cNvSpPr>
            <a:spLocks noChangeShapeType="1"/>
          </p:cNvSpPr>
          <p:nvPr/>
        </p:nvSpPr>
        <p:spPr bwMode="auto">
          <a:xfrm>
            <a:off x="2339975" y="2708275"/>
            <a:ext cx="287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47" name="Line 92"/>
          <p:cNvSpPr>
            <a:spLocks noChangeShapeType="1"/>
          </p:cNvSpPr>
          <p:nvPr/>
        </p:nvSpPr>
        <p:spPr bwMode="auto">
          <a:xfrm>
            <a:off x="6013450" y="1628775"/>
            <a:ext cx="287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48" name="Line 93"/>
          <p:cNvSpPr>
            <a:spLocks noChangeShapeType="1"/>
          </p:cNvSpPr>
          <p:nvPr/>
        </p:nvSpPr>
        <p:spPr bwMode="auto">
          <a:xfrm>
            <a:off x="6013450" y="1916113"/>
            <a:ext cx="287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49" name="Line 94"/>
          <p:cNvSpPr>
            <a:spLocks noChangeShapeType="1"/>
          </p:cNvSpPr>
          <p:nvPr/>
        </p:nvSpPr>
        <p:spPr bwMode="auto">
          <a:xfrm>
            <a:off x="6013450" y="2205038"/>
            <a:ext cx="287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50" name="Line 95"/>
          <p:cNvSpPr>
            <a:spLocks noChangeShapeType="1"/>
          </p:cNvSpPr>
          <p:nvPr/>
        </p:nvSpPr>
        <p:spPr bwMode="auto">
          <a:xfrm>
            <a:off x="6011863" y="2492375"/>
            <a:ext cx="287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51" name="Line 96"/>
          <p:cNvSpPr>
            <a:spLocks noChangeShapeType="1"/>
          </p:cNvSpPr>
          <p:nvPr/>
        </p:nvSpPr>
        <p:spPr bwMode="auto">
          <a:xfrm>
            <a:off x="6011863" y="1628775"/>
            <a:ext cx="0" cy="863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52" name="Line 97"/>
          <p:cNvSpPr>
            <a:spLocks noChangeShapeType="1"/>
          </p:cNvSpPr>
          <p:nvPr/>
        </p:nvSpPr>
        <p:spPr bwMode="auto">
          <a:xfrm>
            <a:off x="2627313" y="1557338"/>
            <a:ext cx="0" cy="1150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53" name="Line 98"/>
          <p:cNvSpPr>
            <a:spLocks noChangeShapeType="1"/>
          </p:cNvSpPr>
          <p:nvPr/>
        </p:nvSpPr>
        <p:spPr bwMode="auto">
          <a:xfrm>
            <a:off x="2625725" y="2133600"/>
            <a:ext cx="360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54" name="Line 99"/>
          <p:cNvSpPr>
            <a:spLocks noChangeShapeType="1"/>
          </p:cNvSpPr>
          <p:nvPr/>
        </p:nvSpPr>
        <p:spPr bwMode="auto">
          <a:xfrm flipH="1">
            <a:off x="5651500" y="2060575"/>
            <a:ext cx="360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55" name="Text Box 100"/>
          <p:cNvSpPr txBox="1">
            <a:spLocks noChangeArrowheads="1"/>
          </p:cNvSpPr>
          <p:nvPr/>
        </p:nvSpPr>
        <p:spPr bwMode="auto">
          <a:xfrm>
            <a:off x="1331913" y="3462338"/>
            <a:ext cx="1800225" cy="25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ct val="50000"/>
              </a:spcBef>
            </a:pPr>
            <a:r>
              <a:rPr lang="uk-UA" sz="1000">
                <a:solidFill>
                  <a:srgbClr val="000000"/>
                </a:solidFill>
              </a:rPr>
              <a:t>Творчий розвиток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56" name="Text Box 101"/>
          <p:cNvSpPr txBox="1">
            <a:spLocks noChangeArrowheads="1"/>
          </p:cNvSpPr>
          <p:nvPr/>
        </p:nvSpPr>
        <p:spPr bwMode="auto">
          <a:xfrm>
            <a:off x="4859338" y="3462338"/>
            <a:ext cx="2663825" cy="25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000">
                <a:solidFill>
                  <a:srgbClr val="000000"/>
                </a:solidFill>
              </a:rPr>
              <a:t>Гуртки інтелектуального розвитку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57" name="Text Box 102"/>
          <p:cNvSpPr txBox="1">
            <a:spLocks noChangeArrowheads="1"/>
          </p:cNvSpPr>
          <p:nvPr/>
        </p:nvSpPr>
        <p:spPr bwMode="auto">
          <a:xfrm>
            <a:off x="3276600" y="3462338"/>
            <a:ext cx="1439863" cy="25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000">
                <a:solidFill>
                  <a:srgbClr val="000000"/>
                </a:solidFill>
              </a:rPr>
              <a:t>Блок здоров</a:t>
            </a:r>
            <a:r>
              <a:rPr lang="en-US" sz="1000">
                <a:solidFill>
                  <a:srgbClr val="000000"/>
                </a:solidFill>
              </a:rPr>
              <a:t>'</a:t>
            </a:r>
            <a:r>
              <a:rPr lang="uk-UA" sz="1000">
                <a:solidFill>
                  <a:srgbClr val="000000"/>
                </a:solidFill>
              </a:rPr>
              <a:t>я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58" name="Line 104"/>
          <p:cNvSpPr>
            <a:spLocks noChangeShapeType="1"/>
          </p:cNvSpPr>
          <p:nvPr/>
        </p:nvSpPr>
        <p:spPr bwMode="auto">
          <a:xfrm flipV="1">
            <a:off x="2051050" y="3357563"/>
            <a:ext cx="0" cy="71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uk-UA"/>
          </a:p>
        </p:txBody>
      </p:sp>
      <p:sp>
        <p:nvSpPr>
          <p:cNvPr id="59" name="Line 105"/>
          <p:cNvSpPr>
            <a:spLocks noChangeShapeType="1"/>
          </p:cNvSpPr>
          <p:nvPr/>
        </p:nvSpPr>
        <p:spPr bwMode="auto">
          <a:xfrm flipV="1">
            <a:off x="3851275" y="3357563"/>
            <a:ext cx="0" cy="71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uk-UA"/>
          </a:p>
        </p:txBody>
      </p:sp>
      <p:sp>
        <p:nvSpPr>
          <p:cNvPr id="60" name="Line 106"/>
          <p:cNvSpPr>
            <a:spLocks noChangeShapeType="1"/>
          </p:cNvSpPr>
          <p:nvPr/>
        </p:nvSpPr>
        <p:spPr bwMode="auto">
          <a:xfrm flipV="1">
            <a:off x="6300788" y="3357563"/>
            <a:ext cx="0" cy="71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uk-UA"/>
          </a:p>
        </p:txBody>
      </p:sp>
      <p:sp>
        <p:nvSpPr>
          <p:cNvPr id="61" name="Line 107"/>
          <p:cNvSpPr>
            <a:spLocks noChangeShapeType="1"/>
          </p:cNvSpPr>
          <p:nvPr/>
        </p:nvSpPr>
        <p:spPr bwMode="auto">
          <a:xfrm>
            <a:off x="2051050" y="3357563"/>
            <a:ext cx="4249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uk-UA"/>
          </a:p>
        </p:txBody>
      </p:sp>
      <p:sp>
        <p:nvSpPr>
          <p:cNvPr id="62" name="Line 108"/>
          <p:cNvSpPr>
            <a:spLocks noChangeShapeType="1"/>
          </p:cNvSpPr>
          <p:nvPr/>
        </p:nvSpPr>
        <p:spPr bwMode="auto">
          <a:xfrm>
            <a:off x="3851275" y="3213100"/>
            <a:ext cx="0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uk-UA"/>
          </a:p>
        </p:txBody>
      </p:sp>
      <p:sp>
        <p:nvSpPr>
          <p:cNvPr id="63" name="Text Box 109"/>
          <p:cNvSpPr txBox="1">
            <a:spLocks noChangeArrowheads="1"/>
          </p:cNvSpPr>
          <p:nvPr/>
        </p:nvSpPr>
        <p:spPr bwMode="auto">
          <a:xfrm>
            <a:off x="1331913" y="3775075"/>
            <a:ext cx="1800225" cy="374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ct val="50000"/>
              </a:spcBef>
            </a:pPr>
            <a:r>
              <a:rPr lang="uk-UA" sz="900">
                <a:solidFill>
                  <a:srgbClr val="000000"/>
                </a:solidFill>
              </a:rPr>
              <a:t>Художньо-театральна студія</a:t>
            </a: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64" name="Text Box 110"/>
          <p:cNvSpPr txBox="1">
            <a:spLocks noChangeArrowheads="1"/>
          </p:cNvSpPr>
          <p:nvPr/>
        </p:nvSpPr>
        <p:spPr bwMode="auto">
          <a:xfrm>
            <a:off x="1331913" y="4206875"/>
            <a:ext cx="1800225" cy="374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ct val="50000"/>
              </a:spcBef>
            </a:pPr>
            <a:r>
              <a:rPr lang="uk-UA" sz="900">
                <a:solidFill>
                  <a:srgbClr val="000000"/>
                </a:solidFill>
              </a:rPr>
              <a:t>Гурток технічної творчості</a:t>
            </a: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65" name="Text Box 111"/>
          <p:cNvSpPr txBox="1">
            <a:spLocks noChangeArrowheads="1"/>
          </p:cNvSpPr>
          <p:nvPr/>
        </p:nvSpPr>
        <p:spPr bwMode="auto">
          <a:xfrm>
            <a:off x="1331913" y="4638675"/>
            <a:ext cx="1800225" cy="374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ct val="50000"/>
              </a:spcBef>
            </a:pPr>
            <a:r>
              <a:rPr lang="uk-UA" sz="900">
                <a:solidFill>
                  <a:srgbClr val="000000"/>
                </a:solidFill>
              </a:rPr>
              <a:t>Музично-хоровий гурток</a:t>
            </a: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66" name="Text Box 112"/>
          <p:cNvSpPr txBox="1">
            <a:spLocks noChangeArrowheads="1"/>
          </p:cNvSpPr>
          <p:nvPr/>
        </p:nvSpPr>
        <p:spPr bwMode="auto">
          <a:xfrm>
            <a:off x="1331913" y="5070475"/>
            <a:ext cx="1800225" cy="374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ct val="50000"/>
              </a:spcBef>
            </a:pPr>
            <a:r>
              <a:rPr lang="uk-UA" sz="900">
                <a:solidFill>
                  <a:srgbClr val="000000"/>
                </a:solidFill>
              </a:rPr>
              <a:t>Гурток декоративно-прикладної творчості</a:t>
            </a: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67" name="Text Box 113"/>
          <p:cNvSpPr txBox="1">
            <a:spLocks noChangeArrowheads="1"/>
          </p:cNvSpPr>
          <p:nvPr/>
        </p:nvSpPr>
        <p:spPr bwMode="auto">
          <a:xfrm>
            <a:off x="1331913" y="5516563"/>
            <a:ext cx="1800225" cy="238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ct val="50000"/>
              </a:spcBef>
            </a:pPr>
            <a:r>
              <a:rPr lang="uk-UA" sz="900">
                <a:solidFill>
                  <a:srgbClr val="000000"/>
                </a:solidFill>
              </a:rPr>
              <a:t>Танцювальний гурток</a:t>
            </a: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68" name="Text Box 114"/>
          <p:cNvSpPr txBox="1">
            <a:spLocks noChangeArrowheads="1"/>
          </p:cNvSpPr>
          <p:nvPr/>
        </p:nvSpPr>
        <p:spPr bwMode="auto">
          <a:xfrm>
            <a:off x="1331913" y="5805488"/>
            <a:ext cx="1800225" cy="215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ct val="50000"/>
              </a:spcBef>
            </a:pPr>
            <a:r>
              <a:rPr lang="uk-UA" sz="900">
                <a:solidFill>
                  <a:srgbClr val="000000"/>
                </a:solidFill>
              </a:rPr>
              <a:t>Гурток бісероплетіння</a:t>
            </a: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69" name="Text Box 115"/>
          <p:cNvSpPr txBox="1">
            <a:spLocks noChangeArrowheads="1"/>
          </p:cNvSpPr>
          <p:nvPr/>
        </p:nvSpPr>
        <p:spPr bwMode="auto">
          <a:xfrm>
            <a:off x="3276600" y="3789363"/>
            <a:ext cx="1439863" cy="238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900">
                <a:solidFill>
                  <a:srgbClr val="000000"/>
                </a:solidFill>
              </a:rPr>
              <a:t>Народна фітотерапія</a:t>
            </a: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70" name="Text Box 116"/>
          <p:cNvSpPr txBox="1">
            <a:spLocks noChangeArrowheads="1"/>
          </p:cNvSpPr>
          <p:nvPr/>
        </p:nvSpPr>
        <p:spPr bwMode="auto">
          <a:xfrm>
            <a:off x="3276600" y="4149725"/>
            <a:ext cx="1439863" cy="374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900" dirty="0">
                <a:solidFill>
                  <a:srgbClr val="000000"/>
                </a:solidFill>
              </a:rPr>
              <a:t>Народні оздоровчі ігри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71" name="Text Box 117"/>
          <p:cNvSpPr txBox="1">
            <a:spLocks noChangeArrowheads="1"/>
          </p:cNvSpPr>
          <p:nvPr/>
        </p:nvSpPr>
        <p:spPr bwMode="auto">
          <a:xfrm>
            <a:off x="3276600" y="4652963"/>
            <a:ext cx="1439863" cy="374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900">
                <a:solidFill>
                  <a:srgbClr val="000000"/>
                </a:solidFill>
              </a:rPr>
              <a:t>Лікувальна фізкультура</a:t>
            </a: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72" name="Text Box 118"/>
          <p:cNvSpPr txBox="1">
            <a:spLocks noChangeArrowheads="1"/>
          </p:cNvSpPr>
          <p:nvPr/>
        </p:nvSpPr>
        <p:spPr bwMode="auto">
          <a:xfrm>
            <a:off x="3276600" y="5135563"/>
            <a:ext cx="1439863" cy="238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900">
                <a:solidFill>
                  <a:srgbClr val="000000"/>
                </a:solidFill>
              </a:rPr>
              <a:t>Секція футболу</a:t>
            </a: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73" name="Text Box 119"/>
          <p:cNvSpPr txBox="1">
            <a:spLocks noChangeArrowheads="1"/>
          </p:cNvSpPr>
          <p:nvPr/>
        </p:nvSpPr>
        <p:spPr bwMode="auto">
          <a:xfrm>
            <a:off x="3276600" y="5516563"/>
            <a:ext cx="1439863" cy="374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900">
                <a:solidFill>
                  <a:srgbClr val="000000"/>
                </a:solidFill>
              </a:rPr>
              <a:t>Секція рукопашного бою</a:t>
            </a: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74" name="Text Box 120"/>
          <p:cNvSpPr txBox="1">
            <a:spLocks noChangeArrowheads="1"/>
          </p:cNvSpPr>
          <p:nvPr/>
        </p:nvSpPr>
        <p:spPr bwMode="auto">
          <a:xfrm>
            <a:off x="4859338" y="3789363"/>
            <a:ext cx="2663825" cy="238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900">
                <a:solidFill>
                  <a:srgbClr val="000000"/>
                </a:solidFill>
              </a:rPr>
              <a:t>Гурток комп'ютерних ігор</a:t>
            </a:r>
            <a:endParaRPr lang="ru-RU" sz="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Модель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компетентного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випускника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Жданівської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загальноосвітньої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школи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ступеня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№4:</a:t>
            </a:r>
            <a:endParaRPr lang="uk-UA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50" y="2000250"/>
          <a:ext cx="178595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1.</a:t>
                      </a:r>
                      <a:r>
                        <a:rPr lang="ru-RU" sz="2000" baseline="0" dirty="0" smtClean="0"/>
                        <a:t> Людина знаюча</a:t>
                      </a:r>
                      <a:endParaRPr lang="ru-RU" sz="20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88" y="3500438"/>
          <a:ext cx="178592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2.</a:t>
                      </a:r>
                      <a:r>
                        <a:rPr lang="ru-RU" sz="2000" baseline="0" dirty="0" smtClean="0"/>
                        <a:t> Людина </a:t>
                      </a:r>
                      <a:r>
                        <a:rPr lang="ru-RU" sz="2000" baseline="0" dirty="0" err="1" smtClean="0"/>
                        <a:t>соціальна</a:t>
                      </a:r>
                      <a:endParaRPr lang="ru-RU" sz="20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625" y="5214938"/>
          <a:ext cx="1785950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</a:tblGrid>
              <a:tr h="785818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3.</a:t>
                      </a:r>
                      <a:r>
                        <a:rPr lang="uk-UA" sz="2000" baseline="0" dirty="0" smtClean="0"/>
                        <a:t> Людина культурна</a:t>
                      </a:r>
                      <a:endParaRPr lang="uk-UA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Стрелка влево 7"/>
          <p:cNvSpPr/>
          <p:nvPr/>
        </p:nvSpPr>
        <p:spPr>
          <a:xfrm>
            <a:off x="2357438" y="2143125"/>
            <a:ext cx="714375" cy="357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9" name="Стрелка влево 8"/>
          <p:cNvSpPr/>
          <p:nvPr/>
        </p:nvSpPr>
        <p:spPr>
          <a:xfrm>
            <a:off x="2357438" y="3643313"/>
            <a:ext cx="714375" cy="357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0" name="Стрелка влево 9"/>
          <p:cNvSpPr/>
          <p:nvPr/>
        </p:nvSpPr>
        <p:spPr>
          <a:xfrm>
            <a:off x="2428875" y="5429250"/>
            <a:ext cx="714375" cy="357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" name="Стрелка вправо 13"/>
          <p:cNvSpPr/>
          <p:nvPr/>
        </p:nvSpPr>
        <p:spPr>
          <a:xfrm>
            <a:off x="5786438" y="2143125"/>
            <a:ext cx="85725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7" name="Стрелка вправо 16"/>
          <p:cNvSpPr/>
          <p:nvPr/>
        </p:nvSpPr>
        <p:spPr>
          <a:xfrm>
            <a:off x="5857875" y="5357813"/>
            <a:ext cx="85725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8" name="Стрелка вправо 17"/>
          <p:cNvSpPr/>
          <p:nvPr/>
        </p:nvSpPr>
        <p:spPr>
          <a:xfrm>
            <a:off x="5857875" y="3500438"/>
            <a:ext cx="85725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6929438" y="5214938"/>
          <a:ext cx="2000264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6.</a:t>
                      </a:r>
                      <a:r>
                        <a:rPr lang="ru-RU" sz="2000" baseline="0" dirty="0" smtClean="0"/>
                        <a:t> Людина </a:t>
                      </a:r>
                      <a:r>
                        <a:rPr lang="ru-RU" sz="2000" baseline="0" dirty="0" err="1" smtClean="0"/>
                        <a:t>вихована</a:t>
                      </a:r>
                      <a:endParaRPr lang="ru-RU" sz="20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7143750" y="3571875"/>
          <a:ext cx="178595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5.</a:t>
                      </a:r>
                      <a:r>
                        <a:rPr lang="ru-RU" sz="2000" baseline="0" dirty="0" smtClean="0"/>
                        <a:t> Людина здорова</a:t>
                      </a:r>
                      <a:endParaRPr lang="ru-RU" sz="20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7143750" y="1857375"/>
          <a:ext cx="178595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4.</a:t>
                      </a:r>
                      <a:r>
                        <a:rPr lang="ru-RU" sz="2000" baseline="0" dirty="0" smtClean="0"/>
                        <a:t> Людина </a:t>
                      </a:r>
                      <a:r>
                        <a:rPr lang="ru-RU" sz="2000" baseline="0" dirty="0" err="1" smtClean="0"/>
                        <a:t>творча</a:t>
                      </a:r>
                      <a:r>
                        <a:rPr lang="ru-RU" sz="2000" baseline="0" dirty="0" smtClean="0"/>
                        <a:t>     - </a:t>
                      </a:r>
                      <a:r>
                        <a:rPr lang="ru-RU" sz="2000" baseline="0" dirty="0" err="1" smtClean="0"/>
                        <a:t>індивідуальність</a:t>
                      </a:r>
                      <a:endParaRPr lang="ru-RU" sz="20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500313" y="1428750"/>
          <a:ext cx="390525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2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Особистість</a:t>
                      </a:r>
                      <a:endParaRPr lang="uk-UA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62" name="Picture 2" descr="F:\PIC_03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643182"/>
            <a:ext cx="242889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405</TotalTime>
  <Words>547</Words>
  <Application>Microsoft Office PowerPoint</Application>
  <PresentationFormat>Экран (4:3)</PresentationFormat>
  <Paragraphs>88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Школа радості  “Гармонія” Жданівська загальноосвітня школа 1 ступеня №4</vt:lpstr>
      <vt:lpstr>Слайд 2</vt:lpstr>
      <vt:lpstr>Слайд 3</vt:lpstr>
      <vt:lpstr>Слайд 4</vt:lpstr>
      <vt:lpstr>Школа радості «Гармонія» - це школа, в якій педагоги допомагають в розкритті особистої орієнтації дитини, його творчих здібностей, його місця в світі і самого світу як світу Світла, Добра і Краси. </vt:lpstr>
      <vt:lpstr> Школа радості  «Гармонія» - освітня установа повного робочого дня.  </vt:lpstr>
      <vt:lpstr>Слайд 7</vt:lpstr>
      <vt:lpstr>Слайд 8</vt:lpstr>
      <vt:lpstr>Модель компетентного випускника Жданівської загальноосвітньої школи  1 ступеня №4: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«Учить и учиться в радости»</dc:title>
  <dc:creator>user</dc:creator>
  <cp:lastModifiedBy>user</cp:lastModifiedBy>
  <cp:revision>41</cp:revision>
  <dcterms:created xsi:type="dcterms:W3CDTF">2011-08-23T08:00:46Z</dcterms:created>
  <dcterms:modified xsi:type="dcterms:W3CDTF">2012-07-03T09:09:38Z</dcterms:modified>
</cp:coreProperties>
</file>